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Telegraf Bold" charset="1" panose="00000800000000000000"/>
      <p:regular r:id="rId32"/>
    </p:embeddedFont>
    <p:embeddedFont>
      <p:font typeface="Telegraf" charset="1" panose="00000500000000000000"/>
      <p:regular r:id="rId33"/>
    </p:embeddedFont>
    <p:embeddedFont>
      <p:font typeface="DM Sans Italics" charset="1" panose="00000000000000000000"/>
      <p:regular r:id="rId34"/>
    </p:embeddedFont>
    <p:embeddedFont>
      <p:font typeface="Telegraf Extra-Light" charset="1" panose="00000300000000000000"/>
      <p:regular r:id="rId35"/>
    </p:embeddedFont>
    <p:embeddedFont>
      <p:font typeface="TT Hoves Bold" charset="1" panose="02000003020000060003"/>
      <p:regular r:id="rId36"/>
    </p:embeddedFont>
    <p:embeddedFont>
      <p:font typeface="Stinger Fit Bold" charset="1" panose="00000800000000000000"/>
      <p:regular r:id="rId37"/>
    </p:embeddedFont>
    <p:embeddedFont>
      <p:font typeface="TT Hoves Bold Italics" charset="1" panose="02000003020000060003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D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7501851" y="-2120564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3644" y="-6179401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78501" y="759635"/>
            <a:ext cx="6039455" cy="9158891"/>
          </a:xfrm>
          <a:custGeom>
            <a:avLst/>
            <a:gdLst/>
            <a:ahLst/>
            <a:cxnLst/>
            <a:rect r="r" b="b" t="t" l="l"/>
            <a:pathLst>
              <a:path h="9158891" w="6039455">
                <a:moveTo>
                  <a:pt x="0" y="0"/>
                </a:moveTo>
                <a:lnTo>
                  <a:pt x="6039455" y="0"/>
                </a:lnTo>
                <a:lnTo>
                  <a:pt x="6039455" y="9158891"/>
                </a:lnTo>
                <a:lnTo>
                  <a:pt x="0" y="915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flipV="true">
            <a:off x="3238860" y="3551975"/>
            <a:ext cx="2520779" cy="2295389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6480" y="6047649"/>
            <a:ext cx="6775238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i="true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Sir Isaac Newt</a:t>
            </a:r>
            <a:r>
              <a:rPr lang="en-US" b="true" sz="2199" i="true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on discovered gravity when he observed an apple falling from a tree and began to think about the force pulling objects toward the Earth.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9347519">
            <a:off x="11962293" y="6268426"/>
            <a:ext cx="8429776" cy="5382197"/>
          </a:xfrm>
          <a:custGeom>
            <a:avLst/>
            <a:gdLst/>
            <a:ahLst/>
            <a:cxnLst/>
            <a:rect r="r" b="b" t="t" l="l"/>
            <a:pathLst>
              <a:path h="5382197" w="8429776">
                <a:moveTo>
                  <a:pt x="0" y="0"/>
                </a:moveTo>
                <a:lnTo>
                  <a:pt x="8429776" y="0"/>
                </a:lnTo>
                <a:lnTo>
                  <a:pt x="8429776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672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778501" y="3079815"/>
            <a:ext cx="2705052" cy="1328725"/>
            <a:chOff x="0" y="0"/>
            <a:chExt cx="712442" cy="3499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2442" cy="349952"/>
            </a:xfrm>
            <a:custGeom>
              <a:avLst/>
              <a:gdLst/>
              <a:ahLst/>
              <a:cxnLst/>
              <a:rect r="r" b="b" t="t" l="l"/>
              <a:pathLst>
                <a:path h="349952" w="712442">
                  <a:moveTo>
                    <a:pt x="0" y="0"/>
                  </a:moveTo>
                  <a:lnTo>
                    <a:pt x="712442" y="0"/>
                  </a:lnTo>
                  <a:lnTo>
                    <a:pt x="712442" y="349952"/>
                  </a:lnTo>
                  <a:lnTo>
                    <a:pt x="0" y="3499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712442" cy="426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3079815"/>
            <a:ext cx="2705052" cy="1328725"/>
            <a:chOff x="0" y="0"/>
            <a:chExt cx="712442" cy="3499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2442" cy="349952"/>
            </a:xfrm>
            <a:custGeom>
              <a:avLst/>
              <a:gdLst/>
              <a:ahLst/>
              <a:cxnLst/>
              <a:rect r="r" b="b" t="t" l="l"/>
              <a:pathLst>
                <a:path h="349952" w="712442">
                  <a:moveTo>
                    <a:pt x="0" y="0"/>
                  </a:moveTo>
                  <a:lnTo>
                    <a:pt x="712442" y="0"/>
                  </a:lnTo>
                  <a:lnTo>
                    <a:pt x="712442" y="349952"/>
                  </a:lnTo>
                  <a:lnTo>
                    <a:pt x="0" y="3499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712442" cy="4261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849052" y="5799739"/>
            <a:ext cx="6162392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 i="true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While the concept of gravity existed earlier, Isaac Newton formulated the law of universal gravitation in the 17th century, mathematically describing the gravitational force between objects.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1931751" y="3595321"/>
            <a:ext cx="2649930" cy="2033635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D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7501851" y="-2120564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3644" y="-6179401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78501" y="759635"/>
            <a:ext cx="6039455" cy="9158891"/>
          </a:xfrm>
          <a:custGeom>
            <a:avLst/>
            <a:gdLst/>
            <a:ahLst/>
            <a:cxnLst/>
            <a:rect r="r" b="b" t="t" l="l"/>
            <a:pathLst>
              <a:path h="9158891" w="6039455">
                <a:moveTo>
                  <a:pt x="0" y="0"/>
                </a:moveTo>
                <a:lnTo>
                  <a:pt x="6039455" y="0"/>
                </a:lnTo>
                <a:lnTo>
                  <a:pt x="6039455" y="9158891"/>
                </a:lnTo>
                <a:lnTo>
                  <a:pt x="0" y="915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2879307" y="6441628"/>
            <a:ext cx="3943458" cy="1162817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9347519">
            <a:off x="11962293" y="6268426"/>
            <a:ext cx="8429776" cy="5382197"/>
          </a:xfrm>
          <a:custGeom>
            <a:avLst/>
            <a:gdLst/>
            <a:ahLst/>
            <a:cxnLst/>
            <a:rect r="r" b="b" t="t" l="l"/>
            <a:pathLst>
              <a:path h="5382197" w="8429776">
                <a:moveTo>
                  <a:pt x="0" y="0"/>
                </a:moveTo>
                <a:lnTo>
                  <a:pt x="8429776" y="0"/>
                </a:lnTo>
                <a:lnTo>
                  <a:pt x="8429776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672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841719" y="6795737"/>
            <a:ext cx="3957405" cy="1438162"/>
            <a:chOff x="0" y="0"/>
            <a:chExt cx="1042280" cy="3787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42280" cy="378775"/>
            </a:xfrm>
            <a:custGeom>
              <a:avLst/>
              <a:gdLst/>
              <a:ahLst/>
              <a:cxnLst/>
              <a:rect r="r" b="b" t="t" l="l"/>
              <a:pathLst>
                <a:path h="378775" w="1042280">
                  <a:moveTo>
                    <a:pt x="0" y="0"/>
                  </a:moveTo>
                  <a:lnTo>
                    <a:pt x="1042280" y="0"/>
                  </a:lnTo>
                  <a:lnTo>
                    <a:pt x="1042280" y="378775"/>
                  </a:lnTo>
                  <a:lnTo>
                    <a:pt x="0" y="3787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042280" cy="45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18874" y="4008120"/>
            <a:ext cx="5834081" cy="222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 i="true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Isaac Newton is credited with discovering gravity by formulating the law of universal gravitation after observing objects falling to Earth, such as an apple. His work provided a scientific explanation for the force that attracts objects toward one another.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10672893" y="778310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3391562" y="-246622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221880" y="5442081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221880" y="3963057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77103" y="3963057"/>
            <a:ext cx="333375" cy="333375"/>
            <a:chOff x="0" y="0"/>
            <a:chExt cx="87802" cy="87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197946" y="5442081"/>
            <a:ext cx="333375" cy="333375"/>
            <a:chOff x="0" y="0"/>
            <a:chExt cx="87802" cy="87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6897794" y="3649232"/>
            <a:ext cx="1300513" cy="1147404"/>
          </a:xfrm>
          <a:custGeom>
            <a:avLst/>
            <a:gdLst/>
            <a:ahLst/>
            <a:cxnLst/>
            <a:rect r="r" b="b" t="t" l="l"/>
            <a:pathLst>
              <a:path h="1147404" w="1300513">
                <a:moveTo>
                  <a:pt x="0" y="0"/>
                </a:moveTo>
                <a:lnTo>
                  <a:pt x="1300513" y="0"/>
                </a:lnTo>
                <a:lnTo>
                  <a:pt x="1300513" y="1147404"/>
                </a:lnTo>
                <a:lnTo>
                  <a:pt x="0" y="1147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108" t="-26222" r="-37332" b="-7149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750160" y="3466060"/>
            <a:ext cx="1513747" cy="1513747"/>
          </a:xfrm>
          <a:custGeom>
            <a:avLst/>
            <a:gdLst/>
            <a:ahLst/>
            <a:cxnLst/>
            <a:rect r="r" b="b" t="t" l="l"/>
            <a:pathLst>
              <a:path h="1513747" w="1513747">
                <a:moveTo>
                  <a:pt x="0" y="0"/>
                </a:moveTo>
                <a:lnTo>
                  <a:pt x="1513746" y="0"/>
                </a:lnTo>
                <a:lnTo>
                  <a:pt x="1513746" y="1513747"/>
                </a:lnTo>
                <a:lnTo>
                  <a:pt x="0" y="1513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798472" y="5402491"/>
            <a:ext cx="1499158" cy="768791"/>
          </a:xfrm>
          <a:custGeom>
            <a:avLst/>
            <a:gdLst/>
            <a:ahLst/>
            <a:cxnLst/>
            <a:rect r="r" b="b" t="t" l="l"/>
            <a:pathLst>
              <a:path h="768791" w="1499158">
                <a:moveTo>
                  <a:pt x="0" y="0"/>
                </a:moveTo>
                <a:lnTo>
                  <a:pt x="1499158" y="0"/>
                </a:lnTo>
                <a:lnTo>
                  <a:pt x="1499158" y="768790"/>
                </a:lnTo>
                <a:lnTo>
                  <a:pt x="0" y="7687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48794" r="-2961" b="-51983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896587" y="5208618"/>
            <a:ext cx="1208067" cy="1133676"/>
          </a:xfrm>
          <a:custGeom>
            <a:avLst/>
            <a:gdLst/>
            <a:ahLst/>
            <a:cxnLst/>
            <a:rect r="r" b="b" t="t" l="l"/>
            <a:pathLst>
              <a:path h="1133676" w="1208067">
                <a:moveTo>
                  <a:pt x="0" y="0"/>
                </a:moveTo>
                <a:lnTo>
                  <a:pt x="1208067" y="0"/>
                </a:lnTo>
                <a:lnTo>
                  <a:pt x="1208067" y="1133676"/>
                </a:lnTo>
                <a:lnTo>
                  <a:pt x="0" y="11336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551" t="-15519" r="-58603" b="-13302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4221880" y="6935415"/>
            <a:ext cx="333375" cy="333375"/>
            <a:chOff x="0" y="0"/>
            <a:chExt cx="87802" cy="8780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197946" y="6935415"/>
            <a:ext cx="333375" cy="333375"/>
            <a:chOff x="0" y="0"/>
            <a:chExt cx="87802" cy="8780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6963835" y="6704681"/>
            <a:ext cx="1168431" cy="1168431"/>
          </a:xfrm>
          <a:custGeom>
            <a:avLst/>
            <a:gdLst/>
            <a:ahLst/>
            <a:cxnLst/>
            <a:rect r="r" b="b" t="t" l="l"/>
            <a:pathLst>
              <a:path h="1168431" w="1168431">
                <a:moveTo>
                  <a:pt x="0" y="0"/>
                </a:moveTo>
                <a:lnTo>
                  <a:pt x="1168431" y="0"/>
                </a:lnTo>
                <a:lnTo>
                  <a:pt x="1168431" y="1168432"/>
                </a:lnTo>
                <a:lnTo>
                  <a:pt x="0" y="11684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750160" y="6871574"/>
            <a:ext cx="1513747" cy="1212203"/>
          </a:xfrm>
          <a:custGeom>
            <a:avLst/>
            <a:gdLst/>
            <a:ahLst/>
            <a:cxnLst/>
            <a:rect r="r" b="b" t="t" l="l"/>
            <a:pathLst>
              <a:path h="1212203" w="1513747">
                <a:moveTo>
                  <a:pt x="0" y="0"/>
                </a:moveTo>
                <a:lnTo>
                  <a:pt x="1513746" y="0"/>
                </a:lnTo>
                <a:lnTo>
                  <a:pt x="1513746" y="1212204"/>
                </a:lnTo>
                <a:lnTo>
                  <a:pt x="0" y="1212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leaarnings</a:t>
            </a:r>
          </a:p>
        </p:txBody>
      </p:sp>
      <p:sp>
        <p:nvSpPr>
          <p:cNvPr name="TextBox 35" id="35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4791845" y="10047766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12906" y="1154279"/>
            <a:ext cx="11320928" cy="1597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7"/>
              </a:lnSpc>
            </a:pPr>
            <a:r>
              <a:rPr lang="en-US" sz="61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TECHNICAL EXPOSURE &amp; TOOLS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879592" y="4450306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9855657" y="438367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879592" y="5937381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834814" y="5977196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873610" y="5311589"/>
            <a:ext cx="2515012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Hardware : Jetson Orion , A100 GPU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43" id="43"/>
          <p:cNvSpPr txBox="true"/>
          <p:nvPr/>
        </p:nvSpPr>
        <p:spPr>
          <a:xfrm rot="0">
            <a:off x="4897544" y="5405471"/>
            <a:ext cx="3235157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gRPC Comn.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4897544" y="3903663"/>
            <a:ext cx="2076965" cy="392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5"/>
              </a:lnSpc>
              <a:spcBef>
                <a:spcPct val="0"/>
              </a:spcBef>
            </a:pPr>
            <a:r>
              <a:rPr lang="en-US" b="true" sz="208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Deep Learning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853378" y="3903663"/>
            <a:ext cx="5169380" cy="39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Neural Networks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177351" y="7335465"/>
            <a:ext cx="422434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4953016" y="6874455"/>
            <a:ext cx="1679099" cy="39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09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Quantization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136748" y="7259316"/>
            <a:ext cx="455771" cy="47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0873610" y="6894562"/>
            <a:ext cx="1739741" cy="39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Multi-Agents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7727454" y="9690099"/>
            <a:ext cx="560546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04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1065801" y="-284151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3391562" y="-246622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008157" y="3801300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Learnings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Internship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08157" y="1424051"/>
            <a:ext cx="9737167" cy="101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sz="72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LEARNINGS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65868" y="4206620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83821" y="3725100"/>
            <a:ext cx="6251100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Is a multi-agent system always ideal?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Adv</a:t>
            </a: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antages: Task specialization, modularity, parallelism, improved accuracy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Limitations: Memory usage, power demand, system latency on edge devices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7723406" y="9690100"/>
            <a:ext cx="56459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1065801" y="-284151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3391562" y="-246622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008157" y="3801300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05520" y="3801300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Learnings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Internship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08157" y="1424051"/>
            <a:ext cx="9737167" cy="101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sz="72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LEARNINGS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65868" y="4206620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63231" y="4206620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683821" y="3725100"/>
            <a:ext cx="6251100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Is a multi-agent system always ideal?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Adv</a:t>
            </a: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antages: Task specialization, modularity, parallelism, improved accuracy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Limitations: Memory usage, power demand, system latency on edge devices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447872" y="3574453"/>
            <a:ext cx="5992401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quantized models perform similarly to base models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Core features preserved during INT8 quantization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723406" y="9690100"/>
            <a:ext cx="56459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1065801" y="-284151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3391562" y="-246622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008157" y="6948136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08157" y="3801300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605520" y="3801300"/>
            <a:ext cx="333375" cy="333375"/>
            <a:chOff x="0" y="0"/>
            <a:chExt cx="87802" cy="87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Learnings</a:t>
            </a: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Internship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08157" y="1424051"/>
            <a:ext cx="9737167" cy="101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sz="72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LEARNINGS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65868" y="4206620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63231" y="4206620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65868" y="7389872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683821" y="6871936"/>
            <a:ext cx="6251100" cy="211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Do smaller or quantized models outperform larger ones?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Domain-specific tuning of small models can outperform large general-purpose models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3683821" y="3725100"/>
            <a:ext cx="6251100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Is a multi-agent system always ideal?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Adv</a:t>
            </a: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antages: Task specialization, modularity, parallelism, improved accuracy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Limitations: Memory usage, power demand, system latency on edge devices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1447872" y="3574453"/>
            <a:ext cx="5992401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quantized models perform similarly to base models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Core features preserved during INT8 quantization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723406" y="9690100"/>
            <a:ext cx="56459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1065801" y="-284151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3391562" y="-246622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008157" y="6948136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08157" y="3801300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605520" y="3801300"/>
            <a:ext cx="333375" cy="333375"/>
            <a:chOff x="0" y="0"/>
            <a:chExt cx="87802" cy="87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605520" y="6838755"/>
            <a:ext cx="333375" cy="333375"/>
            <a:chOff x="0" y="0"/>
            <a:chExt cx="87802" cy="87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Learnings</a:t>
            </a:r>
          </a:p>
        </p:txBody>
      </p:sp>
      <p:sp>
        <p:nvSpPr>
          <p:cNvPr name="TextBox 23" id="23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Internship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008157" y="1424051"/>
            <a:ext cx="9737167" cy="101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sz="72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LEARNINGS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65868" y="4206620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63231" y="4206620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65868" y="7389872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63231" y="7300561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447872" y="6728460"/>
            <a:ext cx="6207989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INT8 models have slower token throughput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Overhead from dequantization</a:t>
            </a:r>
          </a:p>
          <a:p>
            <a:pPr algn="just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Poor INT8 kernel optimization compared to FP16/BF16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3683821" y="6871936"/>
            <a:ext cx="6251100" cy="211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Do smaller or quantized models outperform larger ones?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Domain-specific tuning of small models can outperform large general-purpose models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683821" y="3725100"/>
            <a:ext cx="6251100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Is a multi-agent system always ideal?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Adv</a:t>
            </a: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antages: Task specialization, modularity, parallelism, improved accuracy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Limitations: Memory usage, power demand, system latency on edge devices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1447872" y="3574453"/>
            <a:ext cx="5992401" cy="2529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Why quantized models perform similarly to base models</a:t>
            </a:r>
          </a:p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Core features preserved during INT8 quantization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7723406" y="9690100"/>
            <a:ext cx="564594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05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1394111" y="-284151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4165726" y="-1637530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386284" y="2434463"/>
            <a:ext cx="15705015" cy="3667790"/>
          </a:xfrm>
          <a:custGeom>
            <a:avLst/>
            <a:gdLst/>
            <a:ahLst/>
            <a:cxnLst/>
            <a:rect r="r" b="b" t="t" l="l"/>
            <a:pathLst>
              <a:path h="3667790" w="15705015">
                <a:moveTo>
                  <a:pt x="0" y="0"/>
                </a:moveTo>
                <a:lnTo>
                  <a:pt x="15705015" y="0"/>
                </a:lnTo>
                <a:lnTo>
                  <a:pt x="15705015" y="3667790"/>
                </a:lnTo>
                <a:lnTo>
                  <a:pt x="0" y="3667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534" t="0" r="-184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09549" y="6336515"/>
            <a:ext cx="10458486" cy="3779865"/>
          </a:xfrm>
          <a:custGeom>
            <a:avLst/>
            <a:gdLst/>
            <a:ahLst/>
            <a:cxnLst/>
            <a:rect r="r" b="b" t="t" l="l"/>
            <a:pathLst>
              <a:path h="3779865" w="10458486">
                <a:moveTo>
                  <a:pt x="0" y="0"/>
                </a:moveTo>
                <a:lnTo>
                  <a:pt x="10458485" y="0"/>
                </a:lnTo>
                <a:lnTo>
                  <a:pt x="10458485" y="3779865"/>
                </a:lnTo>
                <a:lnTo>
                  <a:pt x="0" y="37798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33" t="-9511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Learnings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Internship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08157" y="1424051"/>
            <a:ext cx="9737167" cy="101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sz="72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1784357">
            <a:off x="15740806" y="8103323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1394111" y="-284151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4165726" y="-1637530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1784357">
            <a:off x="15740806" y="8103323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21905" y="3144577"/>
            <a:ext cx="12069376" cy="4591625"/>
          </a:xfrm>
          <a:custGeom>
            <a:avLst/>
            <a:gdLst/>
            <a:ahLst/>
            <a:cxnLst/>
            <a:rect r="r" b="b" t="t" l="l"/>
            <a:pathLst>
              <a:path h="4591625" w="12069376">
                <a:moveTo>
                  <a:pt x="0" y="0"/>
                </a:moveTo>
                <a:lnTo>
                  <a:pt x="12069376" y="0"/>
                </a:lnTo>
                <a:lnTo>
                  <a:pt x="12069376" y="4591625"/>
                </a:lnTo>
                <a:lnTo>
                  <a:pt x="0" y="4591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1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91281" y="3144577"/>
            <a:ext cx="3437169" cy="4591625"/>
          </a:xfrm>
          <a:custGeom>
            <a:avLst/>
            <a:gdLst/>
            <a:ahLst/>
            <a:cxnLst/>
            <a:rect r="r" b="b" t="t" l="l"/>
            <a:pathLst>
              <a:path h="4591625" w="3437169">
                <a:moveTo>
                  <a:pt x="0" y="0"/>
                </a:moveTo>
                <a:lnTo>
                  <a:pt x="3437170" y="0"/>
                </a:lnTo>
                <a:lnTo>
                  <a:pt x="3437170" y="4591625"/>
                </a:lnTo>
                <a:lnTo>
                  <a:pt x="0" y="4591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8065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Learnings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Internship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08157" y="1424051"/>
            <a:ext cx="9737167" cy="101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sz="72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1394111" y="-2841518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6"/>
                </a:lnTo>
                <a:lnTo>
                  <a:pt x="0" y="5382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4165726" y="-1637530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1784357">
            <a:off x="15740806" y="8103323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28105" y="3524696"/>
            <a:ext cx="11301259" cy="4817162"/>
          </a:xfrm>
          <a:custGeom>
            <a:avLst/>
            <a:gdLst/>
            <a:ahLst/>
            <a:cxnLst/>
            <a:rect r="r" b="b" t="t" l="l"/>
            <a:pathLst>
              <a:path h="4817162" w="11301259">
                <a:moveTo>
                  <a:pt x="0" y="0"/>
                </a:moveTo>
                <a:lnTo>
                  <a:pt x="11301259" y="0"/>
                </a:lnTo>
                <a:lnTo>
                  <a:pt x="11301259" y="4817161"/>
                </a:lnTo>
                <a:lnTo>
                  <a:pt x="0" y="4817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Learnings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Internship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08157" y="1424051"/>
            <a:ext cx="9737167" cy="101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4"/>
              </a:lnSpc>
            </a:pPr>
            <a:r>
              <a:rPr lang="en-US" sz="72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RESULTS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-7004634" y="8548263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7677" y="611417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08555" y="3447928"/>
            <a:ext cx="14628258" cy="13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9"/>
              </a:lnSpc>
              <a:spcBef>
                <a:spcPct val="0"/>
              </a:spcBef>
            </a:pPr>
            <a:r>
              <a:rPr lang="en-US" b="true" sz="7599" spc="37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INDUSTRY INTERNSHIP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8555" y="4943231"/>
            <a:ext cx="10797967" cy="117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  <a:spcBef>
                <a:spcPct val="0"/>
              </a:spcBef>
            </a:pPr>
            <a:r>
              <a:rPr lang="en-US" sz="6399" spc="697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21INT82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95584" y="7131564"/>
            <a:ext cx="4863716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true" spc="139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Partha B P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true" spc="139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1RN21AI088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true" spc="139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Guide: Vinutha D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true" spc="139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Assistant Professor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true" spc="139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Dept. of AIML, RNSIT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i="true" spc="139">
                <a:solidFill>
                  <a:srgbClr val="343434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Bengaluru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Internship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623983" y="783695"/>
            <a:ext cx="63531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6639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13120914" y="-5341984"/>
            <a:ext cx="643045" cy="12669823"/>
            <a:chOff x="0" y="0"/>
            <a:chExt cx="169362" cy="333690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362" cy="3336908"/>
            </a:xfrm>
            <a:custGeom>
              <a:avLst/>
              <a:gdLst/>
              <a:ahLst/>
              <a:cxnLst/>
              <a:rect r="r" b="b" t="t" l="l"/>
              <a:pathLst>
                <a:path h="333690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true" rot="0">
            <a:off x="15160483" y="5143256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11345002" y="7380370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3391562" y="-246622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260994" y="3979863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384462" y="3830614"/>
            <a:ext cx="1759538" cy="1312886"/>
          </a:xfrm>
          <a:custGeom>
            <a:avLst/>
            <a:gdLst/>
            <a:ahLst/>
            <a:cxnLst/>
            <a:rect r="r" b="b" t="t" l="l"/>
            <a:pathLst>
              <a:path h="1312886" w="1759538">
                <a:moveTo>
                  <a:pt x="0" y="0"/>
                </a:moveTo>
                <a:lnTo>
                  <a:pt x="1759538" y="0"/>
                </a:lnTo>
                <a:lnTo>
                  <a:pt x="1759538" y="1312886"/>
                </a:lnTo>
                <a:lnTo>
                  <a:pt x="0" y="1312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Challenges</a:t>
            </a:r>
          </a:p>
        </p:txBody>
      </p:sp>
      <p:sp>
        <p:nvSpPr>
          <p:cNvPr name="TextBox 15" id="15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Internship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91845" y="10047766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86105" y="1023891"/>
            <a:ext cx="11320928" cy="91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65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CHALLENGES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61639" y="4450306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36658" y="3903663"/>
            <a:ext cx="3679912" cy="81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  <a:spcBef>
                <a:spcPct val="0"/>
              </a:spcBef>
            </a:pPr>
            <a:r>
              <a:rPr lang="en-US" sz="228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 to Distributed Computing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695677" y="9690100"/>
            <a:ext cx="5618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11345002" y="7380370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3391562" y="-246622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260994" y="3979863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77103" y="3963057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384462" y="3830614"/>
            <a:ext cx="1759538" cy="1312886"/>
          </a:xfrm>
          <a:custGeom>
            <a:avLst/>
            <a:gdLst/>
            <a:ahLst/>
            <a:cxnLst/>
            <a:rect r="r" b="b" t="t" l="l"/>
            <a:pathLst>
              <a:path h="1312886" w="1759538">
                <a:moveTo>
                  <a:pt x="0" y="0"/>
                </a:moveTo>
                <a:lnTo>
                  <a:pt x="1759538" y="0"/>
                </a:lnTo>
                <a:lnTo>
                  <a:pt x="1759538" y="1312886"/>
                </a:lnTo>
                <a:lnTo>
                  <a:pt x="0" y="1312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507033" y="3669398"/>
            <a:ext cx="1254068" cy="1254068"/>
          </a:xfrm>
          <a:custGeom>
            <a:avLst/>
            <a:gdLst/>
            <a:ahLst/>
            <a:cxnLst/>
            <a:rect r="r" b="b" t="t" l="l"/>
            <a:pathLst>
              <a:path h="1254068" w="1254068">
                <a:moveTo>
                  <a:pt x="0" y="0"/>
                </a:moveTo>
                <a:lnTo>
                  <a:pt x="1254068" y="0"/>
                </a:lnTo>
                <a:lnTo>
                  <a:pt x="1254068" y="1254067"/>
                </a:lnTo>
                <a:lnTo>
                  <a:pt x="0" y="1254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Challenges</a:t>
            </a:r>
          </a:p>
        </p:txBody>
      </p:sp>
      <p:sp>
        <p:nvSpPr>
          <p:cNvPr name="TextBox 19" id="19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Internship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91845" y="10047766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86105" y="1023891"/>
            <a:ext cx="11320928" cy="91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65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CHALLENGES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61639" y="4450306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55657" y="438367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936658" y="3903663"/>
            <a:ext cx="3679912" cy="81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  <a:spcBef>
                <a:spcPct val="0"/>
              </a:spcBef>
            </a:pPr>
            <a:r>
              <a:rPr lang="en-US" sz="228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 to Distributed Computing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53378" y="3903663"/>
            <a:ext cx="3141574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Handling large models in limited computation hardware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695677" y="9739681"/>
            <a:ext cx="561856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11345002" y="7380370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3391562" y="-246622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260994" y="6637387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60994" y="3979863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77103" y="3963057"/>
            <a:ext cx="333375" cy="333375"/>
            <a:chOff x="0" y="0"/>
            <a:chExt cx="87802" cy="87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384462" y="6551020"/>
            <a:ext cx="1499158" cy="768791"/>
          </a:xfrm>
          <a:custGeom>
            <a:avLst/>
            <a:gdLst/>
            <a:ahLst/>
            <a:cxnLst/>
            <a:rect r="r" b="b" t="t" l="l"/>
            <a:pathLst>
              <a:path h="768791" w="1499158">
                <a:moveTo>
                  <a:pt x="0" y="0"/>
                </a:moveTo>
                <a:lnTo>
                  <a:pt x="1499158" y="0"/>
                </a:lnTo>
                <a:lnTo>
                  <a:pt x="1499158" y="768791"/>
                </a:lnTo>
                <a:lnTo>
                  <a:pt x="0" y="768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794" r="-2961" b="-51983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84462" y="3830614"/>
            <a:ext cx="1759538" cy="1312886"/>
          </a:xfrm>
          <a:custGeom>
            <a:avLst/>
            <a:gdLst/>
            <a:ahLst/>
            <a:cxnLst/>
            <a:rect r="r" b="b" t="t" l="l"/>
            <a:pathLst>
              <a:path h="1312886" w="1759538">
                <a:moveTo>
                  <a:pt x="0" y="0"/>
                </a:moveTo>
                <a:lnTo>
                  <a:pt x="1759538" y="0"/>
                </a:lnTo>
                <a:lnTo>
                  <a:pt x="1759538" y="1312886"/>
                </a:lnTo>
                <a:lnTo>
                  <a:pt x="0" y="1312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507033" y="3669398"/>
            <a:ext cx="1254068" cy="1254068"/>
          </a:xfrm>
          <a:custGeom>
            <a:avLst/>
            <a:gdLst/>
            <a:ahLst/>
            <a:cxnLst/>
            <a:rect r="r" b="b" t="t" l="l"/>
            <a:pathLst>
              <a:path h="1254068" w="1254068">
                <a:moveTo>
                  <a:pt x="0" y="0"/>
                </a:moveTo>
                <a:lnTo>
                  <a:pt x="1254068" y="0"/>
                </a:lnTo>
                <a:lnTo>
                  <a:pt x="1254068" y="1254067"/>
                </a:lnTo>
                <a:lnTo>
                  <a:pt x="0" y="1254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Challenges</a:t>
            </a:r>
          </a:p>
        </p:txBody>
      </p:sp>
      <p:sp>
        <p:nvSpPr>
          <p:cNvPr name="TextBox 23" id="23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Internship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91845" y="10047766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86105" y="1023891"/>
            <a:ext cx="11320928" cy="91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65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CHALLENGES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61639" y="4450306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55657" y="438367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918706" y="7104112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936658" y="6501931"/>
            <a:ext cx="3235157" cy="81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Networking with gRPC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36658" y="3903663"/>
            <a:ext cx="3679912" cy="81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  <a:spcBef>
                <a:spcPct val="0"/>
              </a:spcBef>
            </a:pPr>
            <a:r>
              <a:rPr lang="en-US" sz="228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 to Distributed Computing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853378" y="3903663"/>
            <a:ext cx="3141574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Handling large models in limited computation hardware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695677" y="9690099"/>
            <a:ext cx="561856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11345002" y="7380370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84357">
            <a:off x="13391562" y="-246622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392510"/>
            <a:ext cx="2222584" cy="11072020"/>
            <a:chOff x="0" y="0"/>
            <a:chExt cx="585372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5372" cy="2916088"/>
            </a:xfrm>
            <a:custGeom>
              <a:avLst/>
              <a:gdLst/>
              <a:ahLst/>
              <a:cxnLst/>
              <a:rect r="r" b="b" t="t" l="l"/>
              <a:pathLst>
                <a:path h="2916088" w="585372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260994" y="6637387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60994" y="3979863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77103" y="3963057"/>
            <a:ext cx="333375" cy="333375"/>
            <a:chOff x="0" y="0"/>
            <a:chExt cx="87802" cy="87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59303" y="3524696"/>
            <a:ext cx="643045" cy="7154814"/>
            <a:chOff x="0" y="0"/>
            <a:chExt cx="169362" cy="18843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9362" cy="1884395"/>
            </a:xfrm>
            <a:custGeom>
              <a:avLst/>
              <a:gdLst/>
              <a:ahLst/>
              <a:cxnLst/>
              <a:rect r="r" b="b" t="t" l="l"/>
              <a:pathLst>
                <a:path h="1884395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384462" y="6551020"/>
            <a:ext cx="1499158" cy="768791"/>
          </a:xfrm>
          <a:custGeom>
            <a:avLst/>
            <a:gdLst/>
            <a:ahLst/>
            <a:cxnLst/>
            <a:rect r="r" b="b" t="t" l="l"/>
            <a:pathLst>
              <a:path h="768791" w="1499158">
                <a:moveTo>
                  <a:pt x="0" y="0"/>
                </a:moveTo>
                <a:lnTo>
                  <a:pt x="1499158" y="0"/>
                </a:lnTo>
                <a:lnTo>
                  <a:pt x="1499158" y="768791"/>
                </a:lnTo>
                <a:lnTo>
                  <a:pt x="0" y="768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794" r="-2961" b="-51983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197946" y="6602040"/>
            <a:ext cx="333375" cy="333375"/>
            <a:chOff x="0" y="0"/>
            <a:chExt cx="87802" cy="878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7384462" y="3830614"/>
            <a:ext cx="1759538" cy="1312886"/>
          </a:xfrm>
          <a:custGeom>
            <a:avLst/>
            <a:gdLst/>
            <a:ahLst/>
            <a:cxnLst/>
            <a:rect r="r" b="b" t="t" l="l"/>
            <a:pathLst>
              <a:path h="1312886" w="1759538">
                <a:moveTo>
                  <a:pt x="0" y="0"/>
                </a:moveTo>
                <a:lnTo>
                  <a:pt x="1759538" y="0"/>
                </a:lnTo>
                <a:lnTo>
                  <a:pt x="1759538" y="1312886"/>
                </a:lnTo>
                <a:lnTo>
                  <a:pt x="0" y="1312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507033" y="3669398"/>
            <a:ext cx="1254068" cy="1254068"/>
          </a:xfrm>
          <a:custGeom>
            <a:avLst/>
            <a:gdLst/>
            <a:ahLst/>
            <a:cxnLst/>
            <a:rect r="r" b="b" t="t" l="l"/>
            <a:pathLst>
              <a:path h="1254068" w="1254068">
                <a:moveTo>
                  <a:pt x="0" y="0"/>
                </a:moveTo>
                <a:lnTo>
                  <a:pt x="1254068" y="0"/>
                </a:lnTo>
                <a:lnTo>
                  <a:pt x="1254068" y="1254067"/>
                </a:lnTo>
                <a:lnTo>
                  <a:pt x="0" y="12540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348224" y="6333369"/>
            <a:ext cx="1821718" cy="1477604"/>
          </a:xfrm>
          <a:custGeom>
            <a:avLst/>
            <a:gdLst/>
            <a:ahLst/>
            <a:cxnLst/>
            <a:rect r="r" b="b" t="t" l="l"/>
            <a:pathLst>
              <a:path h="1477604" w="1821718">
                <a:moveTo>
                  <a:pt x="0" y="0"/>
                </a:moveTo>
                <a:lnTo>
                  <a:pt x="1821718" y="0"/>
                </a:lnTo>
                <a:lnTo>
                  <a:pt x="1821718" y="1477605"/>
                </a:lnTo>
                <a:lnTo>
                  <a:pt x="0" y="14776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550" t="-27399" r="-22667" b="-51637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-5400000">
            <a:off x="301014" y="7560306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Challenges</a:t>
            </a:r>
          </a:p>
        </p:txBody>
      </p:sp>
      <p:sp>
        <p:nvSpPr>
          <p:cNvPr name="TextBox 27" id="27"/>
          <p:cNvSpPr txBox="true"/>
          <p:nvPr/>
        </p:nvSpPr>
        <p:spPr>
          <a:xfrm rot="-5400000">
            <a:off x="637488" y="4872252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Internship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791845" y="10047766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86105" y="1023891"/>
            <a:ext cx="11320928" cy="913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5"/>
              </a:lnSpc>
            </a:pPr>
            <a:r>
              <a:rPr lang="en-US" sz="65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CHALLENGES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861639" y="4450306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01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855657" y="4383677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918706" y="7104112"/>
            <a:ext cx="1017953" cy="346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36658" y="6501931"/>
            <a:ext cx="3235157" cy="81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Networking with gRPC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936658" y="3903663"/>
            <a:ext cx="3679912" cy="81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  <a:spcBef>
                <a:spcPct val="0"/>
              </a:spcBef>
            </a:pPr>
            <a:r>
              <a:rPr lang="en-US" sz="228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Introduction to Distributed Computing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853378" y="3903663"/>
            <a:ext cx="3141574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Handling large models in limited computation hardware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33652" y="6986447"/>
            <a:ext cx="461962" cy="47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873610" y="6501931"/>
            <a:ext cx="3474614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Quantization issue with different type of computer architecture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726144" y="9690099"/>
            <a:ext cx="561856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06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51945" y="3691521"/>
            <a:ext cx="6895551" cy="1521052"/>
            <a:chOff x="0" y="0"/>
            <a:chExt cx="1816112" cy="4006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1945" y="5489893"/>
            <a:ext cx="6895551" cy="1521052"/>
            <a:chOff x="0" y="0"/>
            <a:chExt cx="1816112" cy="40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10506" y="4515213"/>
            <a:ext cx="9407130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51945" y="385641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51945" y="5654789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27406" y="3823079"/>
            <a:ext cx="4985712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b="true" sz="1700" spc="85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Addressed Technical Challenges: Applied efficient communication methods and modular design to support distributed computing.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27406" y="5744285"/>
            <a:ext cx="4985712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b="true" sz="1700" spc="85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Enhanced Model Efficiency: Implemented optimization techniques to enable large model deployment on edge devices.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Internship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17681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21" id="21"/>
          <p:cNvGrpSpPr/>
          <p:nvPr/>
        </p:nvGrpSpPr>
        <p:grpSpPr>
          <a:xfrm rot="5400000">
            <a:off x="6369793" y="-3710637"/>
            <a:ext cx="643045" cy="9407130"/>
            <a:chOff x="0" y="0"/>
            <a:chExt cx="169362" cy="24775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351945" y="7288265"/>
            <a:ext cx="6895551" cy="1521052"/>
            <a:chOff x="0" y="0"/>
            <a:chExt cx="1816112" cy="40060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351945" y="7453161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927406" y="7370216"/>
            <a:ext cx="4985712" cy="119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85" b="true">
                <a:solidFill>
                  <a:srgbClr val="FDFEFE"/>
                </a:solidFill>
                <a:latin typeface="Telegraf Bold"/>
                <a:ea typeface="Telegraf Bold"/>
                <a:cs typeface="Telegraf Bold"/>
                <a:sym typeface="Telegraf Bold"/>
              </a:rPr>
              <a:t>Delivered Functional Outcomes: Developed and evaluated a robust multi-agent system with strong performance across model variants.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756386" y="9690099"/>
            <a:ext cx="531614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07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92510"/>
            <a:ext cx="5212196" cy="11072020"/>
            <a:chOff x="0" y="0"/>
            <a:chExt cx="1372759" cy="29160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2759" cy="2916088"/>
            </a:xfrm>
            <a:custGeom>
              <a:avLst/>
              <a:gdLst/>
              <a:ahLst/>
              <a:cxnLst/>
              <a:rect r="r" b="b" t="t" l="l"/>
              <a:pathLst>
                <a:path h="2916088" w="1372759">
                  <a:moveTo>
                    <a:pt x="0" y="0"/>
                  </a:moveTo>
                  <a:lnTo>
                    <a:pt x="1372759" y="0"/>
                  </a:lnTo>
                  <a:lnTo>
                    <a:pt x="137275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85725"/>
              <a:ext cx="1372759" cy="3001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269688">
            <a:off x="6264914" y="8149690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362236">
            <a:off x="13391562" y="-1431588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10307317" y="-3710637"/>
            <a:ext cx="643045" cy="9407130"/>
            <a:chOff x="0" y="0"/>
            <a:chExt cx="169362" cy="2477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922213" y="3990059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922213" y="6463875"/>
            <a:ext cx="333375" cy="333375"/>
            <a:chOff x="0" y="0"/>
            <a:chExt cx="87802" cy="878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70161" y="3990059"/>
            <a:ext cx="333375" cy="333375"/>
            <a:chOff x="0" y="0"/>
            <a:chExt cx="87802" cy="87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270161" y="6463875"/>
            <a:ext cx="333375" cy="333375"/>
            <a:chOff x="0" y="0"/>
            <a:chExt cx="87802" cy="8780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049087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"/>
                <a:ea typeface="Telegraf"/>
                <a:cs typeface="Telegraf"/>
                <a:sym typeface="Telegraf"/>
              </a:rPr>
              <a:t>Internship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33310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"/>
                <a:ea typeface="Telegraf"/>
                <a:cs typeface="Telegraf"/>
                <a:sym typeface="Telegraf"/>
              </a:rPr>
              <a:t>2025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73618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25275" y="2410814"/>
            <a:ext cx="8403819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b="true" sz="4399" spc="10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FUTURE SCOPE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63071" y="3999584"/>
            <a:ext cx="3463578" cy="30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</a:pPr>
            <a:r>
              <a:rPr lang="en-US" sz="21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DYNAMIC WORKFLOWS: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463071" y="6473400"/>
            <a:ext cx="3003456" cy="30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</a:pPr>
            <a:r>
              <a:rPr lang="en-US" sz="21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EDGE APPLICATIONS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811020" y="3999584"/>
            <a:ext cx="4069164" cy="30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</a:pPr>
            <a:r>
              <a:rPr lang="en-US" sz="21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PRECISION OPTIMIZATION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811020" y="6473400"/>
            <a:ext cx="3003456" cy="30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37"/>
              </a:lnSpc>
            </a:pPr>
            <a:r>
              <a:rPr lang="en-US" sz="210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SOCIAL IMPACT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22213" y="4437205"/>
            <a:ext cx="4004437" cy="150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Leverage adaptive agent selection and reinforcement learning for efficient multi-agent coordination.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22213" y="6911021"/>
            <a:ext cx="4004437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Extend the system to real-time use cases like IoT devices and voice assistants.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270161" y="4437205"/>
            <a:ext cx="4004437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Explore hybrid quantization techniques to balance speed, memory, and accuracy.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70161" y="6911021"/>
            <a:ext cx="4004437" cy="143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Enable energy-efficient, privacy-focused AI on low-cost devices, with potential for future research and partnerships.</a:t>
            </a:r>
          </a:p>
        </p:txBody>
      </p:sp>
      <p:sp>
        <p:nvSpPr>
          <p:cNvPr name="TextBox 34" id="34"/>
          <p:cNvSpPr txBox="true"/>
          <p:nvPr/>
        </p:nvSpPr>
        <p:spPr>
          <a:xfrm rot="-5400000">
            <a:off x="-711701" y="3648204"/>
            <a:ext cx="10781549" cy="17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70"/>
              </a:lnSpc>
              <a:spcBef>
                <a:spcPct val="0"/>
              </a:spcBef>
            </a:pPr>
            <a:r>
              <a:rPr lang="en-US" b="true" sz="9621" spc="23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FUTURE SCOPE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7723406" y="9690099"/>
            <a:ext cx="564594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08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8310" y="5143500"/>
            <a:ext cx="8431381" cy="6106672"/>
            <a:chOff x="0" y="0"/>
            <a:chExt cx="2220611" cy="16083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611" cy="1608342"/>
            </a:xfrm>
            <a:custGeom>
              <a:avLst/>
              <a:gdLst/>
              <a:ahLst/>
              <a:cxnLst/>
              <a:rect r="r" b="b" t="t" l="l"/>
              <a:pathLst>
                <a:path h="1608342" w="2220611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760705">
            <a:off x="-1587291" y="-932807"/>
            <a:ext cx="20002975" cy="7839942"/>
          </a:xfrm>
          <a:custGeom>
            <a:avLst/>
            <a:gdLst/>
            <a:ahLst/>
            <a:cxnLst/>
            <a:rect r="r" b="b" t="t" l="l"/>
            <a:pathLst>
              <a:path h="7839942" w="20002975">
                <a:moveTo>
                  <a:pt x="0" y="0"/>
                </a:moveTo>
                <a:lnTo>
                  <a:pt x="20002975" y="0"/>
                </a:lnTo>
                <a:lnTo>
                  <a:pt x="20002975" y="7839942"/>
                </a:lnTo>
                <a:lnTo>
                  <a:pt x="0" y="78399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98" t="-12869" r="-2198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21043" y="3816797"/>
            <a:ext cx="9445915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b="true" sz="933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35577" y="5566396"/>
            <a:ext cx="7416846" cy="1431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200" spc="100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WRAPPING UP AND PARTING THOUGHTS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26144" y="9690099"/>
            <a:ext cx="561856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110388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7677" y="6040163"/>
            <a:ext cx="12212827" cy="286585"/>
            <a:chOff x="0" y="0"/>
            <a:chExt cx="3216547" cy="754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16547" cy="75479"/>
            </a:xfrm>
            <a:custGeom>
              <a:avLst/>
              <a:gdLst/>
              <a:ahLst/>
              <a:cxnLst/>
              <a:rect r="r" b="b" t="t" l="l"/>
              <a:pathLst>
                <a:path h="75479" w="3216547">
                  <a:moveTo>
                    <a:pt x="0" y="0"/>
                  </a:moveTo>
                  <a:lnTo>
                    <a:pt x="3216547" y="0"/>
                  </a:lnTo>
                  <a:lnTo>
                    <a:pt x="3216547" y="75479"/>
                  </a:lnTo>
                  <a:lnTo>
                    <a:pt x="0" y="75479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216547" cy="132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1734" y="4041518"/>
            <a:ext cx="17390630" cy="1832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b="true" sz="5099" spc="55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LARGE LANGUAGE MODELS FOR DISTRIBUTED EDGE DEVICES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Title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23983" y="783695"/>
            <a:ext cx="63531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46639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13313066" y="-5341984"/>
            <a:ext cx="643045" cy="12669823"/>
            <a:chOff x="0" y="0"/>
            <a:chExt cx="169362" cy="33369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362" cy="3336908"/>
            </a:xfrm>
            <a:custGeom>
              <a:avLst/>
              <a:gdLst/>
              <a:ahLst/>
              <a:cxnLst/>
              <a:rect r="r" b="b" t="t" l="l"/>
              <a:pathLst>
                <a:path h="333690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58567">
            <a:off x="10899557" y="-2048730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2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2" y="4424552"/>
                </a:lnTo>
                <a:lnTo>
                  <a:pt x="1044142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76458">
            <a:off x="-659411" y="7825261"/>
            <a:ext cx="7735476" cy="4631616"/>
          </a:xfrm>
          <a:custGeom>
            <a:avLst/>
            <a:gdLst/>
            <a:ahLst/>
            <a:cxnLst/>
            <a:rect r="r" b="b" t="t" l="l"/>
            <a:pathLst>
              <a:path h="4631616" w="773547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42485" y="-1801710"/>
            <a:ext cx="8500415" cy="5587359"/>
            <a:chOff x="0" y="0"/>
            <a:chExt cx="2238793" cy="14715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38793" cy="1471568"/>
            </a:xfrm>
            <a:custGeom>
              <a:avLst/>
              <a:gdLst/>
              <a:ahLst/>
              <a:cxnLst/>
              <a:rect r="r" b="b" t="t" l="l"/>
              <a:pathLst>
                <a:path h="1471568" w="2238793">
                  <a:moveTo>
                    <a:pt x="0" y="0"/>
                  </a:moveTo>
                  <a:lnTo>
                    <a:pt x="2238793" y="0"/>
                  </a:lnTo>
                  <a:lnTo>
                    <a:pt x="2238793" y="1471568"/>
                  </a:lnTo>
                  <a:lnTo>
                    <a:pt x="0" y="147156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38793" cy="1528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58297" y="4981637"/>
            <a:ext cx="9026386" cy="198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3"/>
              </a:lnSpc>
            </a:pPr>
            <a:r>
              <a:rPr lang="en-US" sz="75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COLLABORATION WITH CDOT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14707" y="2077782"/>
            <a:ext cx="8316478" cy="281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11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CDOT:</a:t>
            </a: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A Government of India </a:t>
            </a:r>
            <a:r>
              <a:rPr lang="en-US" b="true" sz="2299" spc="11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telecom R&amp;D</a:t>
            </a: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organization.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11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Focus:</a:t>
            </a: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b="true" sz="2299" spc="11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Telecom</a:t>
            </a: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innovation and rural digital infrastructure</a:t>
            </a:r>
          </a:p>
          <a:p>
            <a:pPr algn="just" marL="496569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 spc="11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Internship scope:</a:t>
            </a: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Real-world application of </a:t>
            </a:r>
            <a:r>
              <a:rPr lang="en-US" b="true" sz="2299" spc="11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LLMs on edge devices</a:t>
            </a:r>
            <a:r>
              <a:rPr lang="en-US" sz="2299" spc="11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under CDOT guidance.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5400000">
            <a:off x="12996188" y="-3041057"/>
            <a:ext cx="643045" cy="8066054"/>
            <a:chOff x="0" y="0"/>
            <a:chExt cx="169362" cy="21243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9362" cy="2124393"/>
            </a:xfrm>
            <a:custGeom>
              <a:avLst/>
              <a:gdLst/>
              <a:ahLst/>
              <a:cxnLst/>
              <a:rect r="r" b="b" t="t" l="l"/>
              <a:pathLst>
                <a:path h="2124393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039712"/>
                  </a:lnTo>
                  <a:cubicBezTo>
                    <a:pt x="169362" y="2086480"/>
                    <a:pt x="131449" y="2124393"/>
                    <a:pt x="84681" y="2124393"/>
                  </a:cubicBezTo>
                  <a:lnTo>
                    <a:pt x="84681" y="2124393"/>
                  </a:lnTo>
                  <a:cubicBezTo>
                    <a:pt x="62222" y="2124393"/>
                    <a:pt x="40683" y="2115471"/>
                    <a:pt x="24802" y="2099590"/>
                  </a:cubicBezTo>
                  <a:cubicBezTo>
                    <a:pt x="8922" y="2083710"/>
                    <a:pt x="0" y="2062171"/>
                    <a:pt x="0" y="2039712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9362" cy="21815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737958" y="78273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"/>
                <a:ea typeface="Telegraf"/>
                <a:cs typeface="Telegraf"/>
                <a:sym typeface="Telegraf"/>
              </a:rPr>
              <a:t>Industry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22181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"/>
                <a:ea typeface="Telegraf"/>
                <a:cs typeface="Telegraf"/>
                <a:sym typeface="Telegraf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62488" y="78273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179741" y="4764587"/>
            <a:ext cx="7516046" cy="4855494"/>
          </a:xfrm>
          <a:custGeom>
            <a:avLst/>
            <a:gdLst/>
            <a:ahLst/>
            <a:cxnLst/>
            <a:rect r="r" b="b" t="t" l="l"/>
            <a:pathLst>
              <a:path h="4855494" w="7516046">
                <a:moveTo>
                  <a:pt x="0" y="0"/>
                </a:moveTo>
                <a:lnTo>
                  <a:pt x="7516046" y="0"/>
                </a:lnTo>
                <a:lnTo>
                  <a:pt x="7516046" y="4855494"/>
                </a:lnTo>
                <a:lnTo>
                  <a:pt x="0" y="4855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3196" r="0" b="-5319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0" y="1873347"/>
            <a:ext cx="1912302" cy="1912302"/>
          </a:xfrm>
          <a:custGeom>
            <a:avLst/>
            <a:gdLst/>
            <a:ahLst/>
            <a:cxnLst/>
            <a:rect r="r" b="b" t="t" l="l"/>
            <a:pathLst>
              <a:path h="1912302" w="1912302">
                <a:moveTo>
                  <a:pt x="0" y="0"/>
                </a:moveTo>
                <a:lnTo>
                  <a:pt x="1912302" y="0"/>
                </a:lnTo>
                <a:lnTo>
                  <a:pt x="1912302" y="1912302"/>
                </a:lnTo>
                <a:lnTo>
                  <a:pt x="0" y="1912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831185" y="9690099"/>
            <a:ext cx="477441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51945" y="3691521"/>
            <a:ext cx="6895551" cy="1521052"/>
            <a:chOff x="0" y="0"/>
            <a:chExt cx="1816112" cy="4006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14116" y="2381908"/>
            <a:ext cx="9407130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84499" y="4528299"/>
            <a:ext cx="8648371" cy="285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spc="9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COMPARATIVE STUDY ON QUANTIZED AND NON-QUANTIZED MULTI-AGENT LLMS?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51945" y="385641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27406" y="3970717"/>
            <a:ext cx="4985712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b="true" sz="1700" spc="85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Enable deployment of large language models on resource-constrained edge devices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Internship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17681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17" id="17"/>
          <p:cNvGrpSpPr/>
          <p:nvPr/>
        </p:nvGrpSpPr>
        <p:grpSpPr>
          <a:xfrm rot="5400000">
            <a:off x="6369793" y="-3710637"/>
            <a:ext cx="643045" cy="9407130"/>
            <a:chOff x="0" y="0"/>
            <a:chExt cx="169362" cy="24775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738527" y="9690099"/>
            <a:ext cx="54947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51945" y="3691521"/>
            <a:ext cx="6895551" cy="1521052"/>
            <a:chOff x="0" y="0"/>
            <a:chExt cx="1816112" cy="4006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1945" y="5489893"/>
            <a:ext cx="6895551" cy="1521052"/>
            <a:chOff x="0" y="0"/>
            <a:chExt cx="1816112" cy="40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14116" y="2381908"/>
            <a:ext cx="9407130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4499" y="4528299"/>
            <a:ext cx="8648371" cy="285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spc="9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COMPARATIVE STUDY ON QUANTIZED AND NON-QUANTIZED MULTI-AGENT LLMS?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51945" y="385641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51945" y="5654789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27406" y="3970717"/>
            <a:ext cx="4985712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b="true" sz="1700" spc="85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Enable deployment of large language models on resource-constrained edge devices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27406" y="5891923"/>
            <a:ext cx="498571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b="true" sz="1700" spc="85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Evaluate the effectiveness of multi-agent collaboration in QA tasks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Internship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17681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22" id="22"/>
          <p:cNvGrpSpPr/>
          <p:nvPr/>
        </p:nvGrpSpPr>
        <p:grpSpPr>
          <a:xfrm rot="5400000">
            <a:off x="6369793" y="-3710637"/>
            <a:ext cx="643045" cy="9407130"/>
            <a:chOff x="0" y="0"/>
            <a:chExt cx="169362" cy="24775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7738527" y="9690099"/>
            <a:ext cx="54947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51945" y="3691521"/>
            <a:ext cx="6895551" cy="1521052"/>
            <a:chOff x="0" y="0"/>
            <a:chExt cx="1816112" cy="4006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51945" y="5489893"/>
            <a:ext cx="6895551" cy="1521052"/>
            <a:chOff x="0" y="0"/>
            <a:chExt cx="1816112" cy="40060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14116" y="2381908"/>
            <a:ext cx="9407130" cy="131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4499" y="4528299"/>
            <a:ext cx="8648371" cy="285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spc="96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COMPARATIVE STUDY ON QUANTIZED AND NON-QUANTIZED MULTI-AGENT LLMS?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51945" y="3856417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51945" y="5654789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27406" y="3970717"/>
            <a:ext cx="4985712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b="true" sz="1700" spc="85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Enable deployment of large language models on resource-constrained edge devices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27406" y="5891923"/>
            <a:ext cx="498571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b="true" sz="1700" spc="85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Evaluate the effectiveness of multi-agent collaboration in QA tasks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Internship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017681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Project.</a:t>
            </a:r>
          </a:p>
        </p:txBody>
      </p:sp>
      <p:grpSp>
        <p:nvGrpSpPr>
          <p:cNvPr name="Group 22" id="22"/>
          <p:cNvGrpSpPr/>
          <p:nvPr/>
        </p:nvGrpSpPr>
        <p:grpSpPr>
          <a:xfrm rot="5400000">
            <a:off x="6369793" y="-3710637"/>
            <a:ext cx="643045" cy="9407130"/>
            <a:chOff x="0" y="0"/>
            <a:chExt cx="169362" cy="24775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351945" y="7288265"/>
            <a:ext cx="6895551" cy="1521052"/>
            <a:chOff x="0" y="0"/>
            <a:chExt cx="1816112" cy="40060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16112" cy="400606"/>
            </a:xfrm>
            <a:custGeom>
              <a:avLst/>
              <a:gdLst/>
              <a:ahLst/>
              <a:cxnLst/>
              <a:rect r="r" b="b" t="t" l="l"/>
              <a:pathLst>
                <a:path h="400606" w="1816112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351945" y="7453161"/>
            <a:ext cx="1354994" cy="1019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27406" y="7517854"/>
            <a:ext cx="4985712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85" b="true">
                <a:solidFill>
                  <a:srgbClr val="FDFEFE"/>
                </a:solidFill>
                <a:latin typeface="Telegraf Bold"/>
                <a:ea typeface="Telegraf Bold"/>
                <a:cs typeface="Telegraf Bold"/>
                <a:sym typeface="Telegraf Bold"/>
              </a:rPr>
              <a:t>Optimize and compare LLM performance using full-precision and INT8 quantized models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738527" y="9690100"/>
            <a:ext cx="549473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08652" y="9337724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Roles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848471" y="9337770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"/>
                <a:ea typeface="Telegraf"/>
                <a:cs typeface="Telegraf"/>
                <a:sym typeface="Telegraf"/>
              </a:rPr>
              <a:t>2025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351954" y="9337770"/>
            <a:ext cx="2056823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Responsibilities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9222118" y="4843391"/>
            <a:ext cx="643045" cy="9407130"/>
            <a:chOff x="0" y="0"/>
            <a:chExt cx="169362" cy="247759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225008">
            <a:off x="-5695076" y="-2019760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410460">
            <a:off x="4116864" y="-5664753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8" y="0"/>
                </a:lnTo>
                <a:lnTo>
                  <a:pt x="11976398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79805" y="6516247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1028700"/>
            <a:ext cx="5473709" cy="2431846"/>
            <a:chOff x="0" y="0"/>
            <a:chExt cx="1441635" cy="6404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3655775"/>
            <a:ext cx="5473709" cy="2431846"/>
            <a:chOff x="0" y="0"/>
            <a:chExt cx="1441635" cy="6404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6286752"/>
            <a:ext cx="5473709" cy="2431846"/>
            <a:chOff x="0" y="0"/>
            <a:chExt cx="1441635" cy="64048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785591" y="1028700"/>
            <a:ext cx="5473709" cy="2431846"/>
            <a:chOff x="0" y="0"/>
            <a:chExt cx="1441635" cy="6404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785591" y="3655775"/>
            <a:ext cx="5473709" cy="2431846"/>
            <a:chOff x="0" y="0"/>
            <a:chExt cx="1441635" cy="64048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785591" y="6286752"/>
            <a:ext cx="5473709" cy="2431846"/>
            <a:chOff x="0" y="0"/>
            <a:chExt cx="1441635" cy="64048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41635" cy="640486"/>
            </a:xfrm>
            <a:custGeom>
              <a:avLst/>
              <a:gdLst/>
              <a:ahLst/>
              <a:cxnLst/>
              <a:rect r="r" b="b" t="t" l="l"/>
              <a:pathLst>
                <a:path h="640486" w="1441635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8700" y="178932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85591" y="178932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4416399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85591" y="4416399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639346" y="3945293"/>
            <a:ext cx="5009307" cy="1126692"/>
            <a:chOff x="0" y="0"/>
            <a:chExt cx="6679077" cy="150225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104775"/>
              <a:ext cx="6679077" cy="981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21"/>
                </a:lnSpc>
              </a:pPr>
              <a:r>
                <a:rPr lang="en-US" b="true" sz="5383">
                  <a:solidFill>
                    <a:srgbClr val="343434"/>
                  </a:solidFill>
                  <a:latin typeface="Stinger Fit Bold"/>
                  <a:ea typeface="Stinger Fit Bold"/>
                  <a:cs typeface="Stinger Fit Bold"/>
                  <a:sym typeface="Stinger Fit Bold"/>
                </a:rPr>
                <a:t>OVERVIEW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034124"/>
              <a:ext cx="6679077" cy="468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29"/>
                </a:lnSpc>
                <a:spcBef>
                  <a:spcPct val="0"/>
                </a:spcBef>
              </a:pPr>
              <a:r>
                <a:rPr lang="en-US" b="true" sz="2020" spc="48">
                  <a:solidFill>
                    <a:srgbClr val="343434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ROLES AND RESPONSIBILITIES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2526047" y="1823618"/>
            <a:ext cx="3587842" cy="765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b="true" sz="2100" spc="105">
                <a:solidFill>
                  <a:srgbClr val="FDFEFE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Designation: Student Trainee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282938" y="1665186"/>
            <a:ext cx="3587842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Built an evaluation pipeline using gRPC for communication.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526047" y="4319883"/>
            <a:ext cx="3795063" cy="108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Designed a modular architecture for deploying LLMs on edge devices.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282938" y="4329091"/>
            <a:ext cx="3587842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 spc="9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Utilized CUDA and Jetson Nano to support quantized model deployment.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704347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C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1785591" y="7043474"/>
            <a:ext cx="1497347" cy="986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2"/>
              </a:lnSpc>
            </a:pPr>
            <a:r>
              <a:rPr lang="en-US" b="true" sz="6982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526047" y="6983471"/>
            <a:ext cx="3587842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9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Integrated Phi-2, Pythia-1B, and LLaMA-3.2-1B in a multi-agent setup.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282938" y="6956166"/>
            <a:ext cx="3587842" cy="1018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b="true" sz="1900" spc="95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Ran model performance tests and documented key insights and results.</a:t>
            </a:r>
          </a:p>
        </p:txBody>
      </p:sp>
      <p:sp>
        <p:nvSpPr>
          <p:cNvPr name="AutoShape 44" id="44"/>
          <p:cNvSpPr/>
          <p:nvPr/>
        </p:nvSpPr>
        <p:spPr>
          <a:xfrm flipV="true">
            <a:off x="6502409" y="2244623"/>
            <a:ext cx="5283182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45" id="45"/>
          <p:cNvSpPr/>
          <p:nvPr/>
        </p:nvSpPr>
        <p:spPr>
          <a:xfrm>
            <a:off x="6502409" y="7496097"/>
            <a:ext cx="5098453" cy="6579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46" id="46"/>
          <p:cNvSpPr/>
          <p:nvPr/>
        </p:nvSpPr>
        <p:spPr>
          <a:xfrm>
            <a:off x="6502409" y="4871699"/>
            <a:ext cx="446710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47" id="47"/>
          <p:cNvSpPr/>
          <p:nvPr/>
        </p:nvSpPr>
        <p:spPr>
          <a:xfrm flipV="true">
            <a:off x="11338881" y="4871699"/>
            <a:ext cx="556730" cy="0"/>
          </a:xfrm>
          <a:prstGeom prst="line">
            <a:avLst/>
          </a:prstGeom>
          <a:ln cap="flat" w="19050">
            <a:solidFill>
              <a:srgbClr val="16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48" id="48"/>
          <p:cNvSpPr/>
          <p:nvPr/>
        </p:nvSpPr>
        <p:spPr>
          <a:xfrm flipH="false" flipV="false" rot="7689595">
            <a:off x="14148332" y="6487883"/>
            <a:ext cx="7704944" cy="4613335"/>
          </a:xfrm>
          <a:custGeom>
            <a:avLst/>
            <a:gdLst/>
            <a:ahLst/>
            <a:cxnLst/>
            <a:rect r="r" b="b" t="t" l="l"/>
            <a:pathLst>
              <a:path h="4613335" w="7704944">
                <a:moveTo>
                  <a:pt x="0" y="0"/>
                </a:moveTo>
                <a:lnTo>
                  <a:pt x="7704944" y="0"/>
                </a:lnTo>
                <a:lnTo>
                  <a:pt x="7704944" y="4613335"/>
                </a:lnTo>
                <a:lnTo>
                  <a:pt x="0" y="46133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7726977" y="9690099"/>
            <a:ext cx="561023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D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7501851" y="-2120564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73644" y="-6179401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78501" y="759635"/>
            <a:ext cx="6039455" cy="9158891"/>
          </a:xfrm>
          <a:custGeom>
            <a:avLst/>
            <a:gdLst/>
            <a:ahLst/>
            <a:cxnLst/>
            <a:rect r="r" b="b" t="t" l="l"/>
            <a:pathLst>
              <a:path h="9158891" w="6039455">
                <a:moveTo>
                  <a:pt x="0" y="0"/>
                </a:moveTo>
                <a:lnTo>
                  <a:pt x="6039455" y="0"/>
                </a:lnTo>
                <a:lnTo>
                  <a:pt x="6039455" y="9158891"/>
                </a:lnTo>
                <a:lnTo>
                  <a:pt x="0" y="915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60581" y="759635"/>
            <a:ext cx="3951546" cy="1567092"/>
            <a:chOff x="0" y="0"/>
            <a:chExt cx="1040736" cy="4127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0736" cy="412732"/>
            </a:xfrm>
            <a:custGeom>
              <a:avLst/>
              <a:gdLst/>
              <a:ahLst/>
              <a:cxnLst/>
              <a:rect r="r" b="b" t="t" l="l"/>
              <a:pathLst>
                <a:path h="412732" w="1040736">
                  <a:moveTo>
                    <a:pt x="0" y="0"/>
                  </a:moveTo>
                  <a:lnTo>
                    <a:pt x="1040736" y="0"/>
                  </a:lnTo>
                  <a:lnTo>
                    <a:pt x="1040736" y="412732"/>
                  </a:lnTo>
                  <a:lnTo>
                    <a:pt x="0" y="4127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1040736" cy="488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8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3226571" y="1470163"/>
            <a:ext cx="3615148" cy="2645587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triangle" len="med" w="lg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413325" y="4155809"/>
            <a:ext cx="3948589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Who discovered gravity?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90383" y="5339080"/>
            <a:ext cx="3796687" cy="4570627"/>
          </a:xfrm>
          <a:custGeom>
            <a:avLst/>
            <a:gdLst/>
            <a:ahLst/>
            <a:cxnLst/>
            <a:rect r="r" b="b" t="t" l="l"/>
            <a:pathLst>
              <a:path h="4570627" w="3796687">
                <a:moveTo>
                  <a:pt x="0" y="0"/>
                </a:moveTo>
                <a:lnTo>
                  <a:pt x="3796687" y="0"/>
                </a:lnTo>
                <a:lnTo>
                  <a:pt x="3796687" y="4570628"/>
                </a:lnTo>
                <a:lnTo>
                  <a:pt x="0" y="4570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347519">
            <a:off x="11962293" y="6268426"/>
            <a:ext cx="8429776" cy="5382197"/>
          </a:xfrm>
          <a:custGeom>
            <a:avLst/>
            <a:gdLst/>
            <a:ahLst/>
            <a:cxnLst/>
            <a:rect r="r" b="b" t="t" l="l"/>
            <a:pathLst>
              <a:path h="5382197" w="8429776">
                <a:moveTo>
                  <a:pt x="0" y="0"/>
                </a:moveTo>
                <a:lnTo>
                  <a:pt x="8429776" y="0"/>
                </a:lnTo>
                <a:lnTo>
                  <a:pt x="8429776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672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DAGm1fmmFgs</dc:identifier>
  <dcterms:modified xsi:type="dcterms:W3CDTF">2011-08-01T06:04:30Z</dcterms:modified>
  <cp:revision>1</cp:revision>
  <dc:title>INTERNSHIP</dc:title>
</cp:coreProperties>
</file>